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Lexend Deca"/>
      <p:regular r:id="rId17"/>
      <p:bold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LexendDeca-regular.fntdata"/><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LexendDeca-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70936fbf9f_0_6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70936fbf9f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70936fbf9f_0_8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70936fbf9f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70936fbf9f_0_8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70936fbf9f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70936fbf9f_0_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70936fbf9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70936fbf9f_0_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70936fbf9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70936fbf9f_0_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70936fbf9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70936fbf9f_0_3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70936fbf9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70936fbf9f_0_4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70936fbf9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70936fbf9f_0_5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70936fbf9f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70936fbf9f_0_5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70936fbf9f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b="0" l="0" r="0" t="0"/>
          <a:stretch/>
        </p:blipFill>
        <p:spPr>
          <a:xfrm>
            <a:off x="0" y="-25"/>
            <a:ext cx="9143957" cy="5143500"/>
          </a:xfrm>
          <a:prstGeom prst="rect">
            <a:avLst/>
          </a:prstGeom>
          <a:noFill/>
          <a:ln>
            <a:noFill/>
          </a:ln>
        </p:spPr>
      </p:pic>
      <p:sp>
        <p:nvSpPr>
          <p:cNvPr id="11" name="Google Shape;11;p2"/>
          <p:cNvSpPr txBox="1"/>
          <p:nvPr>
            <p:ph type="ctrTitle"/>
          </p:nvPr>
        </p:nvSpPr>
        <p:spPr>
          <a:xfrm>
            <a:off x="685800" y="1991825"/>
            <a:ext cx="4539000" cy="1159800"/>
          </a:xfrm>
          <a:prstGeom prst="rect">
            <a:avLst/>
          </a:prstGeom>
        </p:spPr>
        <p:txBody>
          <a:bodyPr anchorCtr="0" anchor="ctr" bIns="0" lIns="0" spcFirstLastPara="1" rIns="0" wrap="square" tIns="0">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Big circuit">
  <p:cSld name="BLANK_1">
    <p:spTree>
      <p:nvGrpSpPr>
        <p:cNvPr id="51" name="Shape 51"/>
        <p:cNvGrpSpPr/>
        <p:nvPr/>
      </p:nvGrpSpPr>
      <p:grpSpPr>
        <a:xfrm>
          <a:off x="0" y="0"/>
          <a:ext cx="0" cy="0"/>
          <a:chOff x="0" y="0"/>
          <a:chExt cx="0" cy="0"/>
        </a:xfrm>
      </p:grpSpPr>
      <p:pic>
        <p:nvPicPr>
          <p:cNvPr id="52" name="Google Shape;52;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53" name="Google Shape;53;p11"/>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_1">
    <p:spTree>
      <p:nvGrpSpPr>
        <p:cNvPr id="54" name="Shape 54"/>
        <p:cNvGrpSpPr/>
        <p:nvPr/>
      </p:nvGrpSpPr>
      <p:grpSpPr>
        <a:xfrm>
          <a:off x="0" y="0"/>
          <a:ext cx="0" cy="0"/>
          <a:chOff x="0" y="0"/>
          <a:chExt cx="0" cy="0"/>
        </a:xfrm>
      </p:grpSpPr>
      <p:sp>
        <p:nvSpPr>
          <p:cNvPr id="55" name="Google Shape;55;p12"/>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p:nvPr>
            <p:ph type="ctrTitle"/>
          </p:nvPr>
        </p:nvSpPr>
        <p:spPr>
          <a:xfrm>
            <a:off x="685800" y="1659550"/>
            <a:ext cx="4263900" cy="1159800"/>
          </a:xfrm>
          <a:prstGeom prst="rect">
            <a:avLst/>
          </a:prstGeom>
        </p:spPr>
        <p:txBody>
          <a:bodyPr anchorCtr="0" anchor="b" bIns="0" lIns="0" spcFirstLastPara="1" rIns="0" wrap="square" tIns="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5" name="Google Shape;15;p3"/>
          <p:cNvSpPr txBox="1"/>
          <p:nvPr>
            <p:ph idx="1" type="subTitle"/>
          </p:nvPr>
        </p:nvSpPr>
        <p:spPr>
          <a:xfrm>
            <a:off x="685800" y="2916254"/>
            <a:ext cx="4263900" cy="784800"/>
          </a:xfrm>
          <a:prstGeom prst="rect">
            <a:avLst/>
          </a:prstGeom>
        </p:spPr>
        <p:txBody>
          <a:bodyPr anchorCtr="0" anchor="t" bIns="0" lIns="0" spcFirstLastPara="1" rIns="0" wrap="square" tIns="0">
            <a:noAutofit/>
          </a:bodyPr>
          <a:lstStyle>
            <a:lvl1pPr lvl="0" rtl="0">
              <a:spcBef>
                <a:spcPts val="0"/>
              </a:spcBef>
              <a:spcAft>
                <a:spcPts val="0"/>
              </a:spcAft>
              <a:buClr>
                <a:schemeClr val="accent4"/>
              </a:buClr>
              <a:buSzPts val="1800"/>
              <a:buNone/>
              <a:defRPr sz="1800">
                <a:solidFill>
                  <a:schemeClr val="accent4"/>
                </a:solidFill>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16" name="Shape 16"/>
        <p:cNvGrpSpPr/>
        <p:nvPr/>
      </p:nvGrpSpPr>
      <p:grpSpPr>
        <a:xfrm>
          <a:off x="0" y="0"/>
          <a:ext cx="0" cy="0"/>
          <a:chOff x="0" y="0"/>
          <a:chExt cx="0" cy="0"/>
        </a:xfrm>
      </p:grpSpPr>
      <p:pic>
        <p:nvPicPr>
          <p:cNvPr id="17" name="Google Shape;17;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 name="Google Shape;18;p4"/>
          <p:cNvSpPr/>
          <p:nvPr/>
        </p:nvSpPr>
        <p:spPr>
          <a:xfrm>
            <a:off x="42525" y="42525"/>
            <a:ext cx="2000100" cy="2000100"/>
          </a:xfrm>
          <a:prstGeom prst="ellipse">
            <a:avLst/>
          </a:prstGeom>
          <a:gradFill>
            <a:gsLst>
              <a:gs pos="0">
                <a:srgbClr val="00FFFF">
                  <a:alpha val="54117"/>
                </a:srgbClr>
              </a:gs>
              <a:gs pos="73000">
                <a:srgbClr val="00FFFF">
                  <a:alpha val="0"/>
                </a:srgbClr>
              </a:gs>
              <a:gs pos="100000">
                <a:srgbClr val="00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txBox="1"/>
          <p:nvPr>
            <p:ph idx="1" type="body"/>
          </p:nvPr>
        </p:nvSpPr>
        <p:spPr>
          <a:xfrm>
            <a:off x="1343850" y="866400"/>
            <a:ext cx="4185600" cy="3693600"/>
          </a:xfrm>
          <a:prstGeom prst="rect">
            <a:avLst/>
          </a:prstGeom>
        </p:spPr>
        <p:txBody>
          <a:bodyPr anchorCtr="0" anchor="t" bIns="0" lIns="0" spcFirstLastPara="1" rIns="0" wrap="square" tIns="0">
            <a:noAutofit/>
          </a:bodyPr>
          <a:lstStyle>
            <a:lvl1pPr indent="-419100" lvl="0" marL="457200" rtl="0">
              <a:spcBef>
                <a:spcPts val="600"/>
              </a:spcBef>
              <a:spcAft>
                <a:spcPts val="0"/>
              </a:spcAft>
              <a:buSzPts val="3000"/>
              <a:buFont typeface="Lexend Deca"/>
              <a:buChar char="⬡"/>
              <a:defRPr sz="3000">
                <a:latin typeface="Lexend Deca"/>
                <a:ea typeface="Lexend Deca"/>
                <a:cs typeface="Lexend Deca"/>
                <a:sym typeface="Lexend Deca"/>
              </a:defRPr>
            </a:lvl1pPr>
            <a:lvl2pPr indent="-419100" lvl="1" marL="914400" rtl="0">
              <a:spcBef>
                <a:spcPts val="0"/>
              </a:spcBef>
              <a:spcAft>
                <a:spcPts val="0"/>
              </a:spcAft>
              <a:buSzPts val="3000"/>
              <a:buFont typeface="Lexend Deca"/>
              <a:buChar char="∙"/>
              <a:defRPr sz="3000">
                <a:latin typeface="Lexend Deca"/>
                <a:ea typeface="Lexend Deca"/>
                <a:cs typeface="Lexend Deca"/>
                <a:sym typeface="Lexend Deca"/>
              </a:defRPr>
            </a:lvl2pPr>
            <a:lvl3pPr indent="-419100" lvl="2" marL="1371600" rtl="0">
              <a:spcBef>
                <a:spcPts val="0"/>
              </a:spcBef>
              <a:spcAft>
                <a:spcPts val="0"/>
              </a:spcAft>
              <a:buSzPts val="3000"/>
              <a:buFont typeface="Lexend Deca"/>
              <a:buChar char="∙"/>
              <a:defRPr sz="3000">
                <a:latin typeface="Lexend Deca"/>
                <a:ea typeface="Lexend Deca"/>
                <a:cs typeface="Lexend Deca"/>
                <a:sym typeface="Lexend Deca"/>
              </a:defRPr>
            </a:lvl3pPr>
            <a:lvl4pPr indent="-419100" lvl="3" marL="1828800" rtl="0">
              <a:spcBef>
                <a:spcPts val="0"/>
              </a:spcBef>
              <a:spcAft>
                <a:spcPts val="0"/>
              </a:spcAft>
              <a:buSzPts val="3000"/>
              <a:buFont typeface="Lexend Deca"/>
              <a:buChar char="●"/>
              <a:defRPr sz="3000">
                <a:latin typeface="Lexend Deca"/>
                <a:ea typeface="Lexend Deca"/>
                <a:cs typeface="Lexend Deca"/>
                <a:sym typeface="Lexend Deca"/>
              </a:defRPr>
            </a:lvl4pPr>
            <a:lvl5pPr indent="-419100" lvl="4" marL="2286000" rtl="0">
              <a:spcBef>
                <a:spcPts val="0"/>
              </a:spcBef>
              <a:spcAft>
                <a:spcPts val="0"/>
              </a:spcAft>
              <a:buSzPts val="3000"/>
              <a:buFont typeface="Lexend Deca"/>
              <a:buChar char="○"/>
              <a:defRPr sz="3000">
                <a:latin typeface="Lexend Deca"/>
                <a:ea typeface="Lexend Deca"/>
                <a:cs typeface="Lexend Deca"/>
                <a:sym typeface="Lexend Deca"/>
              </a:defRPr>
            </a:lvl5pPr>
            <a:lvl6pPr indent="-419100" lvl="5" marL="2743200" rtl="0">
              <a:spcBef>
                <a:spcPts val="0"/>
              </a:spcBef>
              <a:spcAft>
                <a:spcPts val="0"/>
              </a:spcAft>
              <a:buSzPts val="3000"/>
              <a:buFont typeface="Lexend Deca"/>
              <a:buChar char="■"/>
              <a:defRPr sz="3000">
                <a:latin typeface="Lexend Deca"/>
                <a:ea typeface="Lexend Deca"/>
                <a:cs typeface="Lexend Deca"/>
                <a:sym typeface="Lexend Deca"/>
              </a:defRPr>
            </a:lvl6pPr>
            <a:lvl7pPr indent="-419100" lvl="6" marL="3200400" rtl="0">
              <a:spcBef>
                <a:spcPts val="0"/>
              </a:spcBef>
              <a:spcAft>
                <a:spcPts val="0"/>
              </a:spcAft>
              <a:buSzPts val="3000"/>
              <a:buFont typeface="Lexend Deca"/>
              <a:buChar char="●"/>
              <a:defRPr sz="3000">
                <a:latin typeface="Lexend Deca"/>
                <a:ea typeface="Lexend Deca"/>
                <a:cs typeface="Lexend Deca"/>
                <a:sym typeface="Lexend Deca"/>
              </a:defRPr>
            </a:lvl7pPr>
            <a:lvl8pPr indent="-419100" lvl="7" marL="3657600" rtl="0">
              <a:spcBef>
                <a:spcPts val="0"/>
              </a:spcBef>
              <a:spcAft>
                <a:spcPts val="0"/>
              </a:spcAft>
              <a:buSzPts val="3000"/>
              <a:buFont typeface="Lexend Deca"/>
              <a:buChar char="○"/>
              <a:defRPr sz="3000">
                <a:latin typeface="Lexend Deca"/>
                <a:ea typeface="Lexend Deca"/>
                <a:cs typeface="Lexend Deca"/>
                <a:sym typeface="Lexend Deca"/>
              </a:defRPr>
            </a:lvl8pPr>
            <a:lvl9pPr indent="-419100" lvl="8" marL="4114800">
              <a:spcBef>
                <a:spcPts val="0"/>
              </a:spcBef>
              <a:spcAft>
                <a:spcPts val="0"/>
              </a:spcAft>
              <a:buSzPts val="3000"/>
              <a:buFont typeface="Lexend Deca"/>
              <a:buChar char="■"/>
              <a:defRPr sz="3000">
                <a:latin typeface="Lexend Deca"/>
                <a:ea typeface="Lexend Deca"/>
                <a:cs typeface="Lexend Deca"/>
                <a:sym typeface="Lexend Deca"/>
              </a:defRPr>
            </a:lvl9pPr>
          </a:lstStyle>
          <a:p/>
        </p:txBody>
      </p:sp>
      <p:sp>
        <p:nvSpPr>
          <p:cNvPr id="20" name="Google Shape;20;p4"/>
          <p:cNvSpPr txBox="1"/>
          <p:nvPr/>
        </p:nvSpPr>
        <p:spPr>
          <a:xfrm>
            <a:off x="826414" y="656117"/>
            <a:ext cx="613800" cy="653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200">
                <a:solidFill>
                  <a:schemeClr val="lt1"/>
                </a:solidFill>
                <a:latin typeface="Muli"/>
                <a:ea typeface="Muli"/>
                <a:cs typeface="Muli"/>
                <a:sym typeface="Muli"/>
              </a:rPr>
              <a:t>“</a:t>
            </a:r>
            <a:endParaRPr sz="7200">
              <a:solidFill>
                <a:schemeClr val="lt1"/>
              </a:solidFill>
              <a:latin typeface="Muli"/>
              <a:ea typeface="Muli"/>
              <a:cs typeface="Muli"/>
              <a:sym typeface="Muli"/>
            </a:endParaRPr>
          </a:p>
        </p:txBody>
      </p:sp>
      <p:sp>
        <p:nvSpPr>
          <p:cNvPr id="21" name="Google Shape;21;p4"/>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2"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 name="Google Shape;24;p5"/>
          <p:cNvSpPr txBox="1"/>
          <p:nvPr>
            <p:ph type="title"/>
          </p:nvPr>
        </p:nvSpPr>
        <p:spPr>
          <a:xfrm>
            <a:off x="580550" y="205975"/>
            <a:ext cx="6014400" cy="857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5"/>
          <p:cNvSpPr txBox="1"/>
          <p:nvPr>
            <p:ph idx="1" type="body"/>
          </p:nvPr>
        </p:nvSpPr>
        <p:spPr>
          <a:xfrm>
            <a:off x="580550" y="1352550"/>
            <a:ext cx="6014400" cy="3161700"/>
          </a:xfrm>
          <a:prstGeom prst="rect">
            <a:avLst/>
          </a:prstGeom>
        </p:spPr>
        <p:txBody>
          <a:bodyPr anchorCtr="0" anchor="t" bIns="0" lIns="0" spcFirstLastPara="1" rIns="0" wrap="square" tIns="0">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sp>
        <p:nvSpPr>
          <p:cNvPr id="26" name="Google Shape;26;p5"/>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27" name="Shape 27"/>
        <p:cNvGrpSpPr/>
        <p:nvPr/>
      </p:nvGrpSpPr>
      <p:grpSpPr>
        <a:xfrm>
          <a:off x="0" y="0"/>
          <a:ext cx="0" cy="0"/>
          <a:chOff x="0" y="0"/>
          <a:chExt cx="0" cy="0"/>
        </a:xfrm>
      </p:grpSpPr>
      <p:pic>
        <p:nvPicPr>
          <p:cNvPr id="28" name="Google Shape;28;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9" name="Google Shape;29;p6"/>
          <p:cNvSpPr txBox="1"/>
          <p:nvPr>
            <p:ph type="title"/>
          </p:nvPr>
        </p:nvSpPr>
        <p:spPr>
          <a:xfrm>
            <a:off x="580550" y="205975"/>
            <a:ext cx="6014400" cy="857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6"/>
          <p:cNvSpPr txBox="1"/>
          <p:nvPr>
            <p:ph idx="1" type="body"/>
          </p:nvPr>
        </p:nvSpPr>
        <p:spPr>
          <a:xfrm>
            <a:off x="580550" y="1352550"/>
            <a:ext cx="2841000" cy="31551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31" name="Google Shape;31;p6"/>
          <p:cNvSpPr txBox="1"/>
          <p:nvPr>
            <p:ph idx="2" type="body"/>
          </p:nvPr>
        </p:nvSpPr>
        <p:spPr>
          <a:xfrm>
            <a:off x="3753943" y="1352550"/>
            <a:ext cx="2841000" cy="31551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32" name="Google Shape;32;p6"/>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33"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5" name="Google Shape;35;p7"/>
          <p:cNvSpPr txBox="1"/>
          <p:nvPr>
            <p:ph type="title"/>
          </p:nvPr>
        </p:nvSpPr>
        <p:spPr>
          <a:xfrm>
            <a:off x="580550" y="205975"/>
            <a:ext cx="6405600" cy="8574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6" name="Google Shape;36;p7"/>
          <p:cNvSpPr txBox="1"/>
          <p:nvPr>
            <p:ph idx="1" type="body"/>
          </p:nvPr>
        </p:nvSpPr>
        <p:spPr>
          <a:xfrm>
            <a:off x="580550" y="1352550"/>
            <a:ext cx="2005800" cy="32022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7" name="Google Shape;37;p7"/>
          <p:cNvSpPr txBox="1"/>
          <p:nvPr>
            <p:ph idx="2" type="body"/>
          </p:nvPr>
        </p:nvSpPr>
        <p:spPr>
          <a:xfrm>
            <a:off x="2780447" y="1352550"/>
            <a:ext cx="2005800" cy="32022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8" name="Google Shape;38;p7"/>
          <p:cNvSpPr txBox="1"/>
          <p:nvPr>
            <p:ph idx="3" type="body"/>
          </p:nvPr>
        </p:nvSpPr>
        <p:spPr>
          <a:xfrm>
            <a:off x="4980344" y="1352550"/>
            <a:ext cx="2005800" cy="32022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9" name="Google Shape;39;p7"/>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8"/>
          <p:cNvSpPr txBox="1"/>
          <p:nvPr>
            <p:ph type="title"/>
          </p:nvPr>
        </p:nvSpPr>
        <p:spPr>
          <a:xfrm>
            <a:off x="580550" y="205975"/>
            <a:ext cx="6014400" cy="857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43" name="Google Shape;43;p8"/>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pic>
        <p:nvPicPr>
          <p:cNvPr id="45" name="Google Shape;45;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6" name="Google Shape;46;p9"/>
          <p:cNvSpPr txBox="1"/>
          <p:nvPr>
            <p:ph idx="1" type="body"/>
          </p:nvPr>
        </p:nvSpPr>
        <p:spPr>
          <a:xfrm>
            <a:off x="580550" y="4406300"/>
            <a:ext cx="6135900" cy="519600"/>
          </a:xfrm>
          <a:prstGeom prst="rect">
            <a:avLst/>
          </a:prstGeom>
        </p:spPr>
        <p:txBody>
          <a:bodyPr anchorCtr="0" anchor="t" bIns="0" lIns="0" spcFirstLastPara="1" rIns="0" wrap="square" tIns="0">
            <a:noAutofit/>
          </a:bodyPr>
          <a:lstStyle>
            <a:lvl1pPr indent="-228600" lvl="0" marL="457200">
              <a:spcBef>
                <a:spcPts val="360"/>
              </a:spcBef>
              <a:spcAft>
                <a:spcPts val="0"/>
              </a:spcAft>
              <a:buSzPts val="1400"/>
              <a:buNone/>
              <a:defRPr sz="1400"/>
            </a:lvl1pPr>
          </a:lstStyle>
          <a:p/>
        </p:txBody>
      </p:sp>
      <p:sp>
        <p:nvSpPr>
          <p:cNvPr id="47" name="Google Shape;47;p9"/>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Small circuit" type="blank">
  <p:cSld name="BLANK">
    <p:spTree>
      <p:nvGrpSpPr>
        <p:cNvPr id="48"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10"/>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gradFill>
          <a:gsLst>
            <a:gs pos="0">
              <a:srgbClr val="A458FF"/>
            </a:gs>
            <a:gs pos="39000">
              <a:srgbClr val="3544FF"/>
            </a:gs>
            <a:gs pos="100000">
              <a:srgbClr val="0A2F9E"/>
            </a:gs>
          </a:gsLst>
          <a:lin ang="8100019"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80550" y="205975"/>
            <a:ext cx="6014400" cy="857400"/>
          </a:xfrm>
          <a:prstGeom prst="rect">
            <a:avLst/>
          </a:prstGeom>
          <a:noFill/>
          <a:ln>
            <a:noFill/>
          </a:ln>
        </p:spPr>
        <p:txBody>
          <a:bodyPr anchorCtr="0" anchor="b" bIns="0" lIns="0" spcFirstLastPara="1" rIns="0" wrap="square" tIns="0">
            <a:noAutofit/>
          </a:bodyPr>
          <a:lstStyle>
            <a:lvl1pPr lvl="0">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9pPr>
          </a:lstStyle>
          <a:p/>
        </p:txBody>
      </p:sp>
      <p:sp>
        <p:nvSpPr>
          <p:cNvPr id="7" name="Google Shape;7;p1"/>
          <p:cNvSpPr txBox="1"/>
          <p:nvPr>
            <p:ph idx="1" type="body"/>
          </p:nvPr>
        </p:nvSpPr>
        <p:spPr>
          <a:xfrm>
            <a:off x="580550" y="1352550"/>
            <a:ext cx="6014400" cy="3161700"/>
          </a:xfrm>
          <a:prstGeom prst="rect">
            <a:avLst/>
          </a:prstGeom>
          <a:noFill/>
          <a:ln>
            <a:noFill/>
          </a:ln>
        </p:spPr>
        <p:txBody>
          <a:bodyPr anchorCtr="0" anchor="t" bIns="0" lIns="0" spcFirstLastPara="1" rIns="0" wrap="square" tIns="0">
            <a:noAutofit/>
          </a:bodyPr>
          <a:lstStyle>
            <a:lvl1pPr indent="-342900" lvl="0" marL="4572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indent="-381000" lvl="1" marL="9144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indent="-381000" lvl="2" marL="13716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indent="-381000" lvl="3" marL="18288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indent="-381000" lvl="4" marL="2286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indent="-381000" lvl="5" marL="27432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indent="-381000" lvl="6" marL="32004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indent="-381000" lvl="7" marL="36576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indent="-381000" lvl="8" marL="41148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p:txBody>
      </p:sp>
      <p:sp>
        <p:nvSpPr>
          <p:cNvPr id="8" name="Google Shape;8;p1"/>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lvl="0" algn="r">
              <a:buNone/>
              <a:defRPr sz="1300">
                <a:solidFill>
                  <a:schemeClr val="lt1"/>
                </a:solidFill>
                <a:latin typeface="Lexend Deca"/>
                <a:ea typeface="Lexend Deca"/>
                <a:cs typeface="Lexend Deca"/>
                <a:sym typeface="Lexend Deca"/>
              </a:defRPr>
            </a:lvl1pPr>
            <a:lvl2pPr lvl="1" algn="r">
              <a:buNone/>
              <a:defRPr sz="1300">
                <a:solidFill>
                  <a:schemeClr val="lt1"/>
                </a:solidFill>
                <a:latin typeface="Lexend Deca"/>
                <a:ea typeface="Lexend Deca"/>
                <a:cs typeface="Lexend Deca"/>
                <a:sym typeface="Lexend Deca"/>
              </a:defRPr>
            </a:lvl2pPr>
            <a:lvl3pPr lvl="2" algn="r">
              <a:buNone/>
              <a:defRPr sz="1300">
                <a:solidFill>
                  <a:schemeClr val="lt1"/>
                </a:solidFill>
                <a:latin typeface="Lexend Deca"/>
                <a:ea typeface="Lexend Deca"/>
                <a:cs typeface="Lexend Deca"/>
                <a:sym typeface="Lexend Deca"/>
              </a:defRPr>
            </a:lvl3pPr>
            <a:lvl4pPr lvl="3" algn="r">
              <a:buNone/>
              <a:defRPr sz="1300">
                <a:solidFill>
                  <a:schemeClr val="lt1"/>
                </a:solidFill>
                <a:latin typeface="Lexend Deca"/>
                <a:ea typeface="Lexend Deca"/>
                <a:cs typeface="Lexend Deca"/>
                <a:sym typeface="Lexend Deca"/>
              </a:defRPr>
            </a:lvl4pPr>
            <a:lvl5pPr lvl="4" algn="r">
              <a:buNone/>
              <a:defRPr sz="1300">
                <a:solidFill>
                  <a:schemeClr val="lt1"/>
                </a:solidFill>
                <a:latin typeface="Lexend Deca"/>
                <a:ea typeface="Lexend Deca"/>
                <a:cs typeface="Lexend Deca"/>
                <a:sym typeface="Lexend Deca"/>
              </a:defRPr>
            </a:lvl5pPr>
            <a:lvl6pPr lvl="5" algn="r">
              <a:buNone/>
              <a:defRPr sz="1300">
                <a:solidFill>
                  <a:schemeClr val="lt1"/>
                </a:solidFill>
                <a:latin typeface="Lexend Deca"/>
                <a:ea typeface="Lexend Deca"/>
                <a:cs typeface="Lexend Deca"/>
                <a:sym typeface="Lexend Deca"/>
              </a:defRPr>
            </a:lvl6pPr>
            <a:lvl7pPr lvl="6" algn="r">
              <a:buNone/>
              <a:defRPr sz="1300">
                <a:solidFill>
                  <a:schemeClr val="lt1"/>
                </a:solidFill>
                <a:latin typeface="Lexend Deca"/>
                <a:ea typeface="Lexend Deca"/>
                <a:cs typeface="Lexend Deca"/>
                <a:sym typeface="Lexend Deca"/>
              </a:defRPr>
            </a:lvl7pPr>
            <a:lvl8pPr lvl="7" algn="r">
              <a:buNone/>
              <a:defRPr sz="1300">
                <a:solidFill>
                  <a:schemeClr val="lt1"/>
                </a:solidFill>
                <a:latin typeface="Lexend Deca"/>
                <a:ea typeface="Lexend Deca"/>
                <a:cs typeface="Lexend Deca"/>
                <a:sym typeface="Lexend Deca"/>
              </a:defRPr>
            </a:lvl8pPr>
            <a:lvl9pPr lvl="8" algn="r">
              <a:buNone/>
              <a:defRPr sz="1300">
                <a:solidFill>
                  <a:schemeClr val="lt1"/>
                </a:solidFill>
                <a:latin typeface="Lexend Deca"/>
                <a:ea typeface="Lexend Deca"/>
                <a:cs typeface="Lexend Deca"/>
                <a:sym typeface="Lexend De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8.png"/><Relationship Id="rId6" Type="http://schemas.openxmlformats.org/officeDocument/2006/relationships/image" Target="../media/image6.png"/><Relationship Id="rId7"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3"/>
          <p:cNvSpPr txBox="1"/>
          <p:nvPr>
            <p:ph type="ctrTitle"/>
          </p:nvPr>
        </p:nvSpPr>
        <p:spPr>
          <a:xfrm>
            <a:off x="676550" y="2257200"/>
            <a:ext cx="4539000" cy="1421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3300"/>
              <a:t>Enhancing Malaria Diagnosis with Machine Learning Algorithms</a:t>
            </a:r>
            <a:endParaRPr sz="33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61" name="Google Shape;61;p13"/>
          <p:cNvPicPr preferRelativeResize="0"/>
          <p:nvPr/>
        </p:nvPicPr>
        <p:blipFill>
          <a:blip r:embed="rId3">
            <a:alphaModFix/>
          </a:blip>
          <a:stretch>
            <a:fillRect/>
          </a:stretch>
        </p:blipFill>
        <p:spPr>
          <a:xfrm>
            <a:off x="5894475" y="1050906"/>
            <a:ext cx="1782850" cy="2031750"/>
          </a:xfrm>
          <a:prstGeom prst="rect">
            <a:avLst/>
          </a:prstGeom>
          <a:noFill/>
          <a:ln>
            <a:noFill/>
          </a:ln>
        </p:spPr>
      </p:pic>
      <p:pic>
        <p:nvPicPr>
          <p:cNvPr id="62" name="Google Shape;62;p13"/>
          <p:cNvPicPr preferRelativeResize="0"/>
          <p:nvPr/>
        </p:nvPicPr>
        <p:blipFill>
          <a:blip r:embed="rId4">
            <a:alphaModFix/>
          </a:blip>
          <a:stretch>
            <a:fillRect/>
          </a:stretch>
        </p:blipFill>
        <p:spPr>
          <a:xfrm>
            <a:off x="5320814" y="378324"/>
            <a:ext cx="662500" cy="726550"/>
          </a:xfrm>
          <a:prstGeom prst="rect">
            <a:avLst/>
          </a:prstGeom>
          <a:noFill/>
          <a:ln>
            <a:noFill/>
          </a:ln>
        </p:spPr>
      </p:pic>
      <p:pic>
        <p:nvPicPr>
          <p:cNvPr id="63" name="Google Shape;63;p13"/>
          <p:cNvPicPr preferRelativeResize="0"/>
          <p:nvPr/>
        </p:nvPicPr>
        <p:blipFill>
          <a:blip r:embed="rId5">
            <a:alphaModFix/>
          </a:blip>
          <a:stretch>
            <a:fillRect/>
          </a:stretch>
        </p:blipFill>
        <p:spPr>
          <a:xfrm>
            <a:off x="7593770" y="884611"/>
            <a:ext cx="482075" cy="525200"/>
          </a:xfrm>
          <a:prstGeom prst="rect">
            <a:avLst/>
          </a:prstGeom>
          <a:noFill/>
          <a:ln>
            <a:noFill/>
          </a:ln>
        </p:spPr>
      </p:pic>
      <p:pic>
        <p:nvPicPr>
          <p:cNvPr id="64" name="Google Shape;64;p13"/>
          <p:cNvPicPr preferRelativeResize="0"/>
          <p:nvPr/>
        </p:nvPicPr>
        <p:blipFill>
          <a:blip r:embed="rId6">
            <a:alphaModFix/>
          </a:blip>
          <a:stretch>
            <a:fillRect/>
          </a:stretch>
        </p:blipFill>
        <p:spPr>
          <a:xfrm>
            <a:off x="5621692" y="4034576"/>
            <a:ext cx="586165" cy="686300"/>
          </a:xfrm>
          <a:prstGeom prst="rect">
            <a:avLst/>
          </a:prstGeom>
          <a:noFill/>
          <a:ln>
            <a:noFill/>
          </a:ln>
        </p:spPr>
      </p:pic>
      <p:pic>
        <p:nvPicPr>
          <p:cNvPr id="65" name="Google Shape;65;p13"/>
          <p:cNvPicPr preferRelativeResize="0"/>
          <p:nvPr/>
        </p:nvPicPr>
        <p:blipFill>
          <a:blip r:embed="rId7">
            <a:alphaModFix/>
          </a:blip>
          <a:stretch>
            <a:fillRect/>
          </a:stretch>
        </p:blipFill>
        <p:spPr>
          <a:xfrm>
            <a:off x="8404399" y="3624439"/>
            <a:ext cx="321850" cy="448425"/>
          </a:xfrm>
          <a:prstGeom prst="rect">
            <a:avLst/>
          </a:prstGeom>
          <a:noFill/>
          <a:ln>
            <a:noFill/>
          </a:ln>
        </p:spPr>
      </p:pic>
      <p:pic>
        <p:nvPicPr>
          <p:cNvPr id="66" name="Google Shape;66;p13"/>
          <p:cNvPicPr preferRelativeResize="0"/>
          <p:nvPr/>
        </p:nvPicPr>
        <p:blipFill>
          <a:blip r:embed="rId7">
            <a:alphaModFix/>
          </a:blip>
          <a:stretch>
            <a:fillRect/>
          </a:stretch>
        </p:blipFill>
        <p:spPr>
          <a:xfrm>
            <a:off x="8664593" y="3757882"/>
            <a:ext cx="321850" cy="448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type="title"/>
          </p:nvPr>
        </p:nvSpPr>
        <p:spPr>
          <a:xfrm>
            <a:off x="580550" y="148025"/>
            <a:ext cx="6014400" cy="749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Training Process</a:t>
            </a:r>
            <a:endParaRPr/>
          </a:p>
        </p:txBody>
      </p:sp>
      <p:sp>
        <p:nvSpPr>
          <p:cNvPr id="138" name="Google Shape;138;p22"/>
          <p:cNvSpPr txBox="1"/>
          <p:nvPr>
            <p:ph idx="1" type="body"/>
          </p:nvPr>
        </p:nvSpPr>
        <p:spPr>
          <a:xfrm>
            <a:off x="277550" y="897425"/>
            <a:ext cx="7437600" cy="3478200"/>
          </a:xfrm>
          <a:prstGeom prst="rect">
            <a:avLst/>
          </a:prstGeom>
        </p:spPr>
        <p:txBody>
          <a:bodyPr anchorCtr="0" anchor="t" bIns="0" lIns="0" spcFirstLastPara="1" rIns="0" wrap="square" tIns="0">
            <a:noAutofit/>
          </a:bodyPr>
          <a:lstStyle/>
          <a:p>
            <a:pPr indent="-342900" lvl="0" marL="457200" marR="0" rtl="0" algn="l">
              <a:lnSpc>
                <a:spcPct val="115000"/>
              </a:lnSpc>
              <a:spcBef>
                <a:spcPts val="600"/>
              </a:spcBef>
              <a:spcAft>
                <a:spcPts val="0"/>
              </a:spcAft>
              <a:buSzPts val="1800"/>
              <a:buChar char="⬡"/>
            </a:pPr>
            <a:r>
              <a:rPr lang="en" sz="1800"/>
              <a:t>Categorical Crossentropy: Since my model uses the softmax activation function, it also utilizes the categorical_crossentropy loss function. This loss function is used for multi-class classification, comparing predicted class probabilities with the true class labels.</a:t>
            </a:r>
            <a:endParaRPr sz="1800"/>
          </a:p>
          <a:p>
            <a:pPr indent="0" lvl="0" marL="0" rtl="0" algn="l">
              <a:spcBef>
                <a:spcPts val="600"/>
              </a:spcBef>
              <a:spcAft>
                <a:spcPts val="0"/>
              </a:spcAft>
              <a:buNone/>
            </a:pPr>
            <a:r>
              <a:t/>
            </a:r>
            <a:endParaRPr sz="1800"/>
          </a:p>
          <a:p>
            <a:pPr indent="0" lvl="0" marL="0" marR="0" rtl="0" algn="l">
              <a:lnSpc>
                <a:spcPct val="115000"/>
              </a:lnSpc>
              <a:spcBef>
                <a:spcPts val="600"/>
              </a:spcBef>
              <a:spcAft>
                <a:spcPts val="0"/>
              </a:spcAft>
              <a:buNone/>
            </a:pPr>
            <a:r>
              <a:t/>
            </a:r>
            <a:endParaRPr sz="1800"/>
          </a:p>
          <a:p>
            <a:pPr indent="0" lvl="0" marL="0" marR="0" rtl="0" algn="l">
              <a:lnSpc>
                <a:spcPct val="115000"/>
              </a:lnSpc>
              <a:spcBef>
                <a:spcPts val="600"/>
              </a:spcBef>
              <a:spcAft>
                <a:spcPts val="0"/>
              </a:spcAft>
              <a:buNone/>
            </a:pPr>
            <a:r>
              <a:t/>
            </a:r>
            <a:endParaRPr sz="1800"/>
          </a:p>
        </p:txBody>
      </p:sp>
      <p:sp>
        <p:nvSpPr>
          <p:cNvPr id="139" name="Google Shape;139;p22"/>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40" name="Google Shape;140;p2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41" name="Google Shape;141;p22"/>
          <p:cNvPicPr preferRelativeResize="0"/>
          <p:nvPr/>
        </p:nvPicPr>
        <p:blipFill>
          <a:blip r:embed="rId3">
            <a:alphaModFix/>
          </a:blip>
          <a:stretch>
            <a:fillRect/>
          </a:stretch>
        </p:blipFill>
        <p:spPr>
          <a:xfrm>
            <a:off x="3256325" y="2335000"/>
            <a:ext cx="2571751" cy="27654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3"/>
          <p:cNvSpPr txBox="1"/>
          <p:nvPr>
            <p:ph type="title"/>
          </p:nvPr>
        </p:nvSpPr>
        <p:spPr>
          <a:xfrm>
            <a:off x="580550" y="205975"/>
            <a:ext cx="60144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Challenges and Limitations</a:t>
            </a:r>
            <a:endParaRPr/>
          </a:p>
        </p:txBody>
      </p:sp>
      <p:sp>
        <p:nvSpPr>
          <p:cNvPr id="147" name="Google Shape;147;p23"/>
          <p:cNvSpPr txBox="1"/>
          <p:nvPr>
            <p:ph idx="1" type="body"/>
          </p:nvPr>
        </p:nvSpPr>
        <p:spPr>
          <a:xfrm>
            <a:off x="277550" y="1213800"/>
            <a:ext cx="6317400" cy="3161700"/>
          </a:xfrm>
          <a:prstGeom prst="rect">
            <a:avLst/>
          </a:prstGeom>
        </p:spPr>
        <p:txBody>
          <a:bodyPr anchorCtr="0" anchor="t" bIns="0" lIns="0" spcFirstLastPara="1" rIns="0" wrap="square" tIns="0">
            <a:noAutofit/>
          </a:bodyPr>
          <a:lstStyle/>
          <a:p>
            <a:pPr indent="-342900" lvl="0" marL="457200" marR="0" rtl="0" algn="l">
              <a:lnSpc>
                <a:spcPct val="115000"/>
              </a:lnSpc>
              <a:spcBef>
                <a:spcPts val="600"/>
              </a:spcBef>
              <a:spcAft>
                <a:spcPts val="0"/>
              </a:spcAft>
              <a:buSzPts val="1800"/>
              <a:buChar char="⬡"/>
            </a:pPr>
            <a:r>
              <a:rPr lang="en" sz="1800"/>
              <a:t>Despite its potential, the implementation of machine learning in malaria diagnosis faces challenges such as data quality, interpretability, and resource constraints. Overcoming these limitations is crucial for the widespread adoption of machine learning in malaria diagnosis.</a:t>
            </a:r>
            <a:endParaRPr sz="1800"/>
          </a:p>
          <a:p>
            <a:pPr indent="-342900" lvl="0" marL="457200" rtl="0" algn="l">
              <a:spcBef>
                <a:spcPts val="0"/>
              </a:spcBef>
              <a:spcAft>
                <a:spcPts val="0"/>
              </a:spcAft>
              <a:buSzPts val="1800"/>
              <a:buChar char="⬡"/>
            </a:pPr>
            <a:r>
              <a:rPr lang="en" sz="1800"/>
              <a:t>Machine learning algorithms can analyze large datasets of malaria-infected blood samples to identify patterns and predict infection. By leveraging advanced pattern recognition techniques, these algorithms can improve the efficiency and reliability of malaria diagnosis.</a:t>
            </a:r>
            <a:endParaRPr sz="1800"/>
          </a:p>
          <a:p>
            <a:pPr indent="-342900" lvl="0" marL="457200" rtl="0" algn="l">
              <a:spcBef>
                <a:spcPts val="0"/>
              </a:spcBef>
              <a:spcAft>
                <a:spcPts val="0"/>
              </a:spcAft>
              <a:buSzPts val="1800"/>
              <a:buChar char="⬡"/>
            </a:pPr>
            <a:r>
              <a:t/>
            </a:r>
            <a:endParaRPr sz="1800"/>
          </a:p>
          <a:p>
            <a:pPr indent="-342900" lvl="0" marL="457200" marR="0" rtl="0" algn="l">
              <a:lnSpc>
                <a:spcPct val="115000"/>
              </a:lnSpc>
              <a:spcBef>
                <a:spcPts val="0"/>
              </a:spcBef>
              <a:spcAft>
                <a:spcPts val="0"/>
              </a:spcAft>
              <a:buSzPts val="1800"/>
              <a:buChar char="⬡"/>
            </a:pPr>
            <a:r>
              <a:t/>
            </a:r>
            <a:endParaRPr sz="1800"/>
          </a:p>
          <a:p>
            <a:pPr indent="0" lvl="0" marL="0" rtl="0" algn="l">
              <a:spcBef>
                <a:spcPts val="600"/>
              </a:spcBef>
              <a:spcAft>
                <a:spcPts val="0"/>
              </a:spcAft>
              <a:buNone/>
            </a:pPr>
            <a:r>
              <a:t/>
            </a:r>
            <a:endParaRPr sz="1800"/>
          </a:p>
          <a:p>
            <a:pPr indent="0" lvl="0" marL="0" marR="0" rtl="0" algn="l">
              <a:lnSpc>
                <a:spcPct val="115000"/>
              </a:lnSpc>
              <a:spcBef>
                <a:spcPts val="600"/>
              </a:spcBef>
              <a:spcAft>
                <a:spcPts val="0"/>
              </a:spcAft>
              <a:buNone/>
            </a:pPr>
            <a:r>
              <a:t/>
            </a:r>
            <a:endParaRPr sz="1800"/>
          </a:p>
          <a:p>
            <a:pPr indent="0" lvl="0" marL="0" marR="0" rtl="0" algn="l">
              <a:lnSpc>
                <a:spcPct val="115000"/>
              </a:lnSpc>
              <a:spcBef>
                <a:spcPts val="600"/>
              </a:spcBef>
              <a:spcAft>
                <a:spcPts val="0"/>
              </a:spcAft>
              <a:buNone/>
            </a:pPr>
            <a:r>
              <a:t/>
            </a:r>
            <a:endParaRPr sz="1800"/>
          </a:p>
        </p:txBody>
      </p:sp>
      <p:sp>
        <p:nvSpPr>
          <p:cNvPr id="148" name="Google Shape;148;p23"/>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49" name="Google Shape;149;p2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50" name="Google Shape;150;p23"/>
          <p:cNvPicPr preferRelativeResize="0"/>
          <p:nvPr/>
        </p:nvPicPr>
        <p:blipFill>
          <a:blip r:embed="rId3">
            <a:alphaModFix/>
          </a:blip>
          <a:stretch>
            <a:fillRect/>
          </a:stretch>
        </p:blipFill>
        <p:spPr>
          <a:xfrm>
            <a:off x="6677725" y="1822425"/>
            <a:ext cx="2244250" cy="1795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4"/>
          <p:cNvSpPr txBox="1"/>
          <p:nvPr>
            <p:ph type="title"/>
          </p:nvPr>
        </p:nvSpPr>
        <p:spPr>
          <a:xfrm>
            <a:off x="580550" y="205975"/>
            <a:ext cx="60144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Conclusion</a:t>
            </a:r>
            <a:endParaRPr/>
          </a:p>
        </p:txBody>
      </p:sp>
      <p:sp>
        <p:nvSpPr>
          <p:cNvPr id="156" name="Google Shape;156;p24"/>
          <p:cNvSpPr txBox="1"/>
          <p:nvPr>
            <p:ph idx="1" type="body"/>
          </p:nvPr>
        </p:nvSpPr>
        <p:spPr>
          <a:xfrm>
            <a:off x="277550" y="1213800"/>
            <a:ext cx="5374800" cy="3161700"/>
          </a:xfrm>
          <a:prstGeom prst="rect">
            <a:avLst/>
          </a:prstGeom>
        </p:spPr>
        <p:txBody>
          <a:bodyPr anchorCtr="0" anchor="t" bIns="0" lIns="0" spcFirstLastPara="1" rIns="0" wrap="square" tIns="0">
            <a:noAutofit/>
          </a:bodyPr>
          <a:lstStyle/>
          <a:p>
            <a:pPr indent="-355600" lvl="0" marL="457200" rtl="0" algn="l">
              <a:spcBef>
                <a:spcPts val="600"/>
              </a:spcBef>
              <a:spcAft>
                <a:spcPts val="0"/>
              </a:spcAft>
              <a:buSzPts val="2000"/>
              <a:buChar char="⬡"/>
            </a:pPr>
            <a:r>
              <a:rPr lang="en" sz="2000"/>
              <a:t>Machine learning algorithms can analyze large datasets of malaria-infected blood samples to identify patterns and predict infection. By leveraging advanced pattern recognition techniques, these algorithms can improve the efficiency and reliability of malaria diagnosis.</a:t>
            </a:r>
            <a:endParaRPr sz="2000"/>
          </a:p>
          <a:p>
            <a:pPr indent="0" lvl="0" marL="0" rtl="0" algn="l">
              <a:spcBef>
                <a:spcPts val="600"/>
              </a:spcBef>
              <a:spcAft>
                <a:spcPts val="0"/>
              </a:spcAft>
              <a:buNone/>
            </a:pPr>
            <a:r>
              <a:t/>
            </a:r>
            <a:endParaRPr sz="2000"/>
          </a:p>
          <a:p>
            <a:pPr indent="0" lvl="0" marL="0" rtl="0" algn="l">
              <a:spcBef>
                <a:spcPts val="600"/>
              </a:spcBef>
              <a:spcAft>
                <a:spcPts val="0"/>
              </a:spcAft>
              <a:buNone/>
            </a:pPr>
            <a:r>
              <a:t/>
            </a:r>
            <a:endParaRPr sz="2000"/>
          </a:p>
          <a:p>
            <a:pPr indent="0" lvl="0" marL="0" marR="0" rtl="0" algn="l">
              <a:lnSpc>
                <a:spcPct val="115000"/>
              </a:lnSpc>
              <a:spcBef>
                <a:spcPts val="600"/>
              </a:spcBef>
              <a:spcAft>
                <a:spcPts val="0"/>
              </a:spcAft>
              <a:buNone/>
            </a:pPr>
            <a:r>
              <a:t/>
            </a:r>
            <a:endParaRPr sz="2000"/>
          </a:p>
          <a:p>
            <a:pPr indent="0" lvl="0" marL="0" marR="0" rtl="0" algn="l">
              <a:lnSpc>
                <a:spcPct val="115000"/>
              </a:lnSpc>
              <a:spcBef>
                <a:spcPts val="600"/>
              </a:spcBef>
              <a:spcAft>
                <a:spcPts val="0"/>
              </a:spcAft>
              <a:buNone/>
            </a:pPr>
            <a:r>
              <a:t/>
            </a:r>
            <a:endParaRPr sz="2000"/>
          </a:p>
        </p:txBody>
      </p:sp>
      <p:sp>
        <p:nvSpPr>
          <p:cNvPr id="157" name="Google Shape;157;p24"/>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58" name="Google Shape;158;p2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59" name="Google Shape;159;p24"/>
          <p:cNvPicPr preferRelativeResize="0"/>
          <p:nvPr/>
        </p:nvPicPr>
        <p:blipFill>
          <a:blip r:embed="rId3">
            <a:alphaModFix/>
          </a:blip>
          <a:stretch>
            <a:fillRect/>
          </a:stretch>
        </p:blipFill>
        <p:spPr>
          <a:xfrm>
            <a:off x="5772600" y="1304375"/>
            <a:ext cx="3256673" cy="25347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580550" y="94950"/>
            <a:ext cx="60144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Introduction</a:t>
            </a:r>
            <a:endParaRPr/>
          </a:p>
        </p:txBody>
      </p:sp>
      <p:sp>
        <p:nvSpPr>
          <p:cNvPr id="72" name="Google Shape;72;p14"/>
          <p:cNvSpPr txBox="1"/>
          <p:nvPr>
            <p:ph idx="1" type="body"/>
          </p:nvPr>
        </p:nvSpPr>
        <p:spPr>
          <a:xfrm>
            <a:off x="525050" y="1044850"/>
            <a:ext cx="4192800" cy="3272700"/>
          </a:xfrm>
          <a:prstGeom prst="rect">
            <a:avLst/>
          </a:prstGeom>
        </p:spPr>
        <p:txBody>
          <a:bodyPr anchorCtr="0" anchor="t" bIns="0" lIns="0" spcFirstLastPara="1" rIns="0" wrap="square" tIns="0">
            <a:noAutofit/>
          </a:bodyPr>
          <a:lstStyle/>
          <a:p>
            <a:pPr indent="-381000" lvl="0" marL="457200" rtl="0" algn="l">
              <a:spcBef>
                <a:spcPts val="600"/>
              </a:spcBef>
              <a:spcAft>
                <a:spcPts val="0"/>
              </a:spcAft>
              <a:buSzPts val="2400"/>
              <a:buChar char="⬡"/>
            </a:pPr>
            <a:r>
              <a:rPr lang="en"/>
              <a:t>In this project, the computer learns to detect Malaria in infected human cells using deep learning. The </a:t>
            </a:r>
            <a:r>
              <a:rPr lang="en"/>
              <a:t>deep learning classifier accurately identifies parasitized and uninfected human cell images.</a:t>
            </a:r>
            <a:endParaRPr/>
          </a:p>
        </p:txBody>
      </p:sp>
      <p:sp>
        <p:nvSpPr>
          <p:cNvPr id="73" name="Google Shape;73;p14"/>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74" name="Google Shape;74;p1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75" name="Google Shape;75;p14"/>
          <p:cNvPicPr preferRelativeResize="0"/>
          <p:nvPr/>
        </p:nvPicPr>
        <p:blipFill>
          <a:blip r:embed="rId3">
            <a:alphaModFix/>
          </a:blip>
          <a:stretch>
            <a:fillRect/>
          </a:stretch>
        </p:blipFill>
        <p:spPr>
          <a:xfrm>
            <a:off x="4790638" y="1146850"/>
            <a:ext cx="4238625" cy="2590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580550" y="205975"/>
            <a:ext cx="60144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Dataset and Preprocessing </a:t>
            </a:r>
            <a:endParaRPr/>
          </a:p>
        </p:txBody>
      </p:sp>
      <p:sp>
        <p:nvSpPr>
          <p:cNvPr id="81" name="Google Shape;81;p15"/>
          <p:cNvSpPr txBox="1"/>
          <p:nvPr>
            <p:ph idx="1" type="body"/>
          </p:nvPr>
        </p:nvSpPr>
        <p:spPr>
          <a:xfrm>
            <a:off x="580550" y="1588150"/>
            <a:ext cx="5867400" cy="3161700"/>
          </a:xfrm>
          <a:prstGeom prst="rect">
            <a:avLst/>
          </a:prstGeom>
        </p:spPr>
        <p:txBody>
          <a:bodyPr anchorCtr="0" anchor="t" bIns="0" lIns="0" spcFirstLastPara="1" rIns="0" wrap="square" tIns="0">
            <a:noAutofit/>
          </a:bodyPr>
          <a:lstStyle/>
          <a:p>
            <a:pPr indent="-381000" lvl="0" marL="457200" rtl="0" algn="l">
              <a:spcBef>
                <a:spcPts val="600"/>
              </a:spcBef>
              <a:spcAft>
                <a:spcPts val="0"/>
              </a:spcAft>
              <a:buSzPts val="2400"/>
              <a:buChar char="⬡"/>
            </a:pPr>
            <a:r>
              <a:rPr lang="en"/>
              <a:t>The dataset used for this malaria classification project was sourced from Kaggle, called “Malaria Cell Images Dataset” It contains cell images labeled as "Parasitized" (infected by the malaria parasite) or "Uninfected" (healthy).</a:t>
            </a:r>
            <a:endParaRPr/>
          </a:p>
        </p:txBody>
      </p:sp>
      <p:sp>
        <p:nvSpPr>
          <p:cNvPr id="82" name="Google Shape;82;p15"/>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83" name="Google Shape;83;p1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84" name="Google Shape;84;p15"/>
          <p:cNvPicPr preferRelativeResize="0"/>
          <p:nvPr/>
        </p:nvPicPr>
        <p:blipFill>
          <a:blip r:embed="rId3">
            <a:alphaModFix/>
          </a:blip>
          <a:stretch>
            <a:fillRect/>
          </a:stretch>
        </p:blipFill>
        <p:spPr>
          <a:xfrm rot="508957">
            <a:off x="6209100" y="841851"/>
            <a:ext cx="2934901" cy="15819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txBox="1"/>
          <p:nvPr>
            <p:ph type="title"/>
          </p:nvPr>
        </p:nvSpPr>
        <p:spPr>
          <a:xfrm>
            <a:off x="580550" y="205975"/>
            <a:ext cx="60144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Dataset and Preprocessing </a:t>
            </a:r>
            <a:endParaRPr/>
          </a:p>
        </p:txBody>
      </p:sp>
      <p:sp>
        <p:nvSpPr>
          <p:cNvPr id="90" name="Google Shape;90;p16"/>
          <p:cNvSpPr txBox="1"/>
          <p:nvPr>
            <p:ph idx="1" type="body"/>
          </p:nvPr>
        </p:nvSpPr>
        <p:spPr>
          <a:xfrm>
            <a:off x="277550" y="1213800"/>
            <a:ext cx="6317400" cy="3161700"/>
          </a:xfrm>
          <a:prstGeom prst="rect">
            <a:avLst/>
          </a:prstGeom>
        </p:spPr>
        <p:txBody>
          <a:bodyPr anchorCtr="0" anchor="t" bIns="0" lIns="0" spcFirstLastPara="1" rIns="0" wrap="square" tIns="0">
            <a:noAutofit/>
          </a:bodyPr>
          <a:lstStyle/>
          <a:p>
            <a:pPr indent="-330200" lvl="0" marL="457200" marR="0" rtl="0" algn="l">
              <a:lnSpc>
                <a:spcPct val="115000"/>
              </a:lnSpc>
              <a:spcBef>
                <a:spcPts val="600"/>
              </a:spcBef>
              <a:spcAft>
                <a:spcPts val="0"/>
              </a:spcAft>
              <a:buSzPts val="1600"/>
              <a:buChar char="⬡"/>
            </a:pPr>
            <a:r>
              <a:rPr lang="en" sz="1600"/>
              <a:t>The </a:t>
            </a:r>
            <a:r>
              <a:rPr lang="en" sz="1600"/>
              <a:t>Directory Organization: The dataset is organized into two main folders: "Train" and "Test."</a:t>
            </a:r>
            <a:endParaRPr sz="1600"/>
          </a:p>
          <a:p>
            <a:pPr indent="-330200" lvl="1" marL="914400" marR="0" rtl="0" algn="l">
              <a:lnSpc>
                <a:spcPct val="115000"/>
              </a:lnSpc>
              <a:spcBef>
                <a:spcPts val="0"/>
              </a:spcBef>
              <a:spcAft>
                <a:spcPts val="0"/>
              </a:spcAft>
              <a:buSzPts val="1600"/>
              <a:buChar char="∙"/>
            </a:pPr>
            <a:r>
              <a:rPr lang="en" sz="1600"/>
              <a:t>Train Folder: This folder is used for training the model. It contains two subfolders:</a:t>
            </a:r>
            <a:endParaRPr sz="1600"/>
          </a:p>
          <a:p>
            <a:pPr indent="-330200" lvl="2" marL="1371600" marR="0" rtl="0" algn="l">
              <a:lnSpc>
                <a:spcPct val="115000"/>
              </a:lnSpc>
              <a:spcBef>
                <a:spcPts val="0"/>
              </a:spcBef>
              <a:spcAft>
                <a:spcPts val="0"/>
              </a:spcAft>
              <a:buSzPts val="1600"/>
              <a:buChar char="∙"/>
            </a:pPr>
            <a:r>
              <a:rPr lang="en" sz="1600"/>
              <a:t>Parasitized: Contains blood smear images infected with the malaria parasite.</a:t>
            </a:r>
            <a:endParaRPr sz="1600"/>
          </a:p>
          <a:p>
            <a:pPr indent="-330200" lvl="2" marL="1371600" marR="0" rtl="0" algn="l">
              <a:lnSpc>
                <a:spcPct val="115000"/>
              </a:lnSpc>
              <a:spcBef>
                <a:spcPts val="0"/>
              </a:spcBef>
              <a:spcAft>
                <a:spcPts val="0"/>
              </a:spcAft>
              <a:buSzPts val="1600"/>
              <a:buChar char="∙"/>
            </a:pPr>
            <a:r>
              <a:rPr lang="en" sz="1600"/>
              <a:t>Uninfected: Contains blood smear images that are healthy.</a:t>
            </a:r>
            <a:endParaRPr sz="1600"/>
          </a:p>
          <a:p>
            <a:pPr indent="-330200" lvl="1" marL="914400" marR="0" rtl="0" algn="l">
              <a:lnSpc>
                <a:spcPct val="115000"/>
              </a:lnSpc>
              <a:spcBef>
                <a:spcPts val="0"/>
              </a:spcBef>
              <a:spcAft>
                <a:spcPts val="0"/>
              </a:spcAft>
              <a:buSzPts val="1600"/>
              <a:buChar char="∙"/>
            </a:pPr>
            <a:r>
              <a:rPr lang="en" sz="1600"/>
              <a:t>Test Folder: This folder is used to evaluate the model after training. It also contains two subfolders:</a:t>
            </a:r>
            <a:endParaRPr sz="1600"/>
          </a:p>
          <a:p>
            <a:pPr indent="-330200" lvl="2" marL="1371600" marR="0" rtl="0" algn="l">
              <a:lnSpc>
                <a:spcPct val="115000"/>
              </a:lnSpc>
              <a:spcBef>
                <a:spcPts val="0"/>
              </a:spcBef>
              <a:spcAft>
                <a:spcPts val="0"/>
              </a:spcAft>
              <a:buSzPts val="1600"/>
              <a:buChar char="∙"/>
            </a:pPr>
            <a:r>
              <a:rPr lang="en" sz="1600"/>
              <a:t>Parasitized: Holds test images that are infected.</a:t>
            </a:r>
            <a:endParaRPr sz="1600"/>
          </a:p>
          <a:p>
            <a:pPr indent="-330200" lvl="2" marL="1371600" marR="0" rtl="0" algn="l">
              <a:lnSpc>
                <a:spcPct val="115000"/>
              </a:lnSpc>
              <a:spcBef>
                <a:spcPts val="0"/>
              </a:spcBef>
              <a:spcAft>
                <a:spcPts val="0"/>
              </a:spcAft>
              <a:buSzPts val="1600"/>
              <a:buChar char="∙"/>
            </a:pPr>
            <a:r>
              <a:rPr lang="en" sz="1600"/>
              <a:t>Uninfected: Holds test images that are healthy.</a:t>
            </a:r>
            <a:endParaRPr sz="1600"/>
          </a:p>
        </p:txBody>
      </p:sp>
      <p:sp>
        <p:nvSpPr>
          <p:cNvPr id="91" name="Google Shape;91;p16"/>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92" name="Google Shape;92;p1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title"/>
          </p:nvPr>
        </p:nvSpPr>
        <p:spPr>
          <a:xfrm>
            <a:off x="580550" y="205975"/>
            <a:ext cx="60144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Dataset and Preprocessing </a:t>
            </a:r>
            <a:endParaRPr/>
          </a:p>
        </p:txBody>
      </p:sp>
      <p:sp>
        <p:nvSpPr>
          <p:cNvPr id="98" name="Google Shape;98;p17"/>
          <p:cNvSpPr txBox="1"/>
          <p:nvPr>
            <p:ph idx="1" type="body"/>
          </p:nvPr>
        </p:nvSpPr>
        <p:spPr>
          <a:xfrm>
            <a:off x="277550" y="1213800"/>
            <a:ext cx="6317400" cy="3161700"/>
          </a:xfrm>
          <a:prstGeom prst="rect">
            <a:avLst/>
          </a:prstGeom>
        </p:spPr>
        <p:txBody>
          <a:bodyPr anchorCtr="0" anchor="t" bIns="0" lIns="0" spcFirstLastPara="1" rIns="0" wrap="square" tIns="0">
            <a:noAutofit/>
          </a:bodyPr>
          <a:lstStyle/>
          <a:p>
            <a:pPr indent="-330200" lvl="0" marL="457200" marR="0" rtl="0" algn="l">
              <a:lnSpc>
                <a:spcPct val="115000"/>
              </a:lnSpc>
              <a:spcBef>
                <a:spcPts val="600"/>
              </a:spcBef>
              <a:spcAft>
                <a:spcPts val="0"/>
              </a:spcAft>
              <a:buSzPts val="1600"/>
              <a:buChar char="⬡"/>
            </a:pPr>
            <a:r>
              <a:rPr lang="en"/>
              <a:t>Image r</a:t>
            </a:r>
            <a:r>
              <a:rPr lang="en"/>
              <a:t>esizing, normalization, and data augmentation to enhance the data and improve the model's generalization.</a:t>
            </a:r>
            <a:endParaRPr/>
          </a:p>
        </p:txBody>
      </p:sp>
      <p:sp>
        <p:nvSpPr>
          <p:cNvPr id="99" name="Google Shape;99;p17"/>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00" name="Google Shape;100;p1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580550" y="205975"/>
            <a:ext cx="60144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Training and Testing Split</a:t>
            </a:r>
            <a:endParaRPr/>
          </a:p>
        </p:txBody>
      </p:sp>
      <p:sp>
        <p:nvSpPr>
          <p:cNvPr id="106" name="Google Shape;106;p18"/>
          <p:cNvSpPr txBox="1"/>
          <p:nvPr>
            <p:ph idx="1" type="body"/>
          </p:nvPr>
        </p:nvSpPr>
        <p:spPr>
          <a:xfrm>
            <a:off x="277550" y="1213800"/>
            <a:ext cx="6317400" cy="3161700"/>
          </a:xfrm>
          <a:prstGeom prst="rect">
            <a:avLst/>
          </a:prstGeom>
        </p:spPr>
        <p:txBody>
          <a:bodyPr anchorCtr="0" anchor="t" bIns="0" lIns="0" spcFirstLastPara="1" rIns="0" wrap="square" tIns="0">
            <a:noAutofit/>
          </a:bodyPr>
          <a:lstStyle/>
          <a:p>
            <a:pPr indent="-330200" lvl="0" marL="457200" marR="0" rtl="0" algn="l">
              <a:lnSpc>
                <a:spcPct val="115000"/>
              </a:lnSpc>
              <a:spcBef>
                <a:spcPts val="600"/>
              </a:spcBef>
              <a:spcAft>
                <a:spcPts val="0"/>
              </a:spcAft>
              <a:buSzPts val="1600"/>
              <a:buChar char="⬡"/>
            </a:pPr>
            <a:r>
              <a:rPr lang="en"/>
              <a:t>The dataset is split into training and testing sets based on the structure provided, with distinct "Train" and "Test" folders. The "Train" folder is used for training the machine learning model, while the "Test" folder serves as a final evaluation of model performance.</a:t>
            </a:r>
            <a:endParaRPr/>
          </a:p>
          <a:p>
            <a:pPr indent="-381000" lvl="0" marL="457200" marR="0" rtl="0" algn="l">
              <a:lnSpc>
                <a:spcPct val="115000"/>
              </a:lnSpc>
              <a:spcBef>
                <a:spcPts val="0"/>
              </a:spcBef>
              <a:spcAft>
                <a:spcPts val="0"/>
              </a:spcAft>
              <a:buSzPts val="2400"/>
              <a:buChar char="⬡"/>
            </a:pPr>
            <a:r>
              <a:t/>
            </a:r>
            <a:endParaRPr/>
          </a:p>
        </p:txBody>
      </p:sp>
      <p:sp>
        <p:nvSpPr>
          <p:cNvPr id="107" name="Google Shape;107;p18"/>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08" name="Google Shape;108;p1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9"/>
          <p:cNvSpPr txBox="1"/>
          <p:nvPr>
            <p:ph type="title"/>
          </p:nvPr>
        </p:nvSpPr>
        <p:spPr>
          <a:xfrm>
            <a:off x="580550" y="205975"/>
            <a:ext cx="60144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Model Architecture</a:t>
            </a:r>
            <a:endParaRPr/>
          </a:p>
        </p:txBody>
      </p:sp>
      <p:sp>
        <p:nvSpPr>
          <p:cNvPr id="114" name="Google Shape;114;p19"/>
          <p:cNvSpPr txBox="1"/>
          <p:nvPr>
            <p:ph idx="1" type="body"/>
          </p:nvPr>
        </p:nvSpPr>
        <p:spPr>
          <a:xfrm>
            <a:off x="277550" y="1213800"/>
            <a:ext cx="6317400" cy="3161700"/>
          </a:xfrm>
          <a:prstGeom prst="rect">
            <a:avLst/>
          </a:prstGeom>
        </p:spPr>
        <p:txBody>
          <a:bodyPr anchorCtr="0" anchor="t" bIns="0" lIns="0" spcFirstLastPara="1" rIns="0" wrap="square" tIns="0">
            <a:noAutofit/>
          </a:bodyPr>
          <a:lstStyle/>
          <a:p>
            <a:pPr indent="-381000" lvl="0" marL="457200" rtl="0" algn="l">
              <a:spcBef>
                <a:spcPts val="600"/>
              </a:spcBef>
              <a:spcAft>
                <a:spcPts val="0"/>
              </a:spcAft>
              <a:buSzPts val="2400"/>
              <a:buChar char="⬡"/>
            </a:pPr>
            <a:r>
              <a:rPr lang="en"/>
              <a:t>The model is a Convolutional Neural Network (CNN). CNNs are highly effective for image classification tasks because they can capture spatial features through their specialized layers.</a:t>
            </a:r>
            <a:endParaRPr/>
          </a:p>
          <a:p>
            <a:pPr indent="0" lvl="0" marL="457200" marR="0" rtl="0" algn="l">
              <a:lnSpc>
                <a:spcPct val="115000"/>
              </a:lnSpc>
              <a:spcBef>
                <a:spcPts val="600"/>
              </a:spcBef>
              <a:spcAft>
                <a:spcPts val="0"/>
              </a:spcAft>
              <a:buNone/>
            </a:pPr>
            <a:r>
              <a:t/>
            </a:r>
            <a:endParaRPr/>
          </a:p>
        </p:txBody>
      </p:sp>
      <p:sp>
        <p:nvSpPr>
          <p:cNvPr id="115" name="Google Shape;115;p19"/>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16" name="Google Shape;116;p1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0"/>
          <p:cNvSpPr txBox="1"/>
          <p:nvPr>
            <p:ph type="title"/>
          </p:nvPr>
        </p:nvSpPr>
        <p:spPr>
          <a:xfrm>
            <a:off x="580550" y="205975"/>
            <a:ext cx="60144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Model Architecture</a:t>
            </a:r>
            <a:endParaRPr/>
          </a:p>
        </p:txBody>
      </p:sp>
      <p:sp>
        <p:nvSpPr>
          <p:cNvPr id="122" name="Google Shape;122;p20"/>
          <p:cNvSpPr txBox="1"/>
          <p:nvPr>
            <p:ph idx="1" type="body"/>
          </p:nvPr>
        </p:nvSpPr>
        <p:spPr>
          <a:xfrm>
            <a:off x="277550" y="1119350"/>
            <a:ext cx="6688500" cy="3256200"/>
          </a:xfrm>
          <a:prstGeom prst="rect">
            <a:avLst/>
          </a:prstGeom>
        </p:spPr>
        <p:txBody>
          <a:bodyPr anchorCtr="0" anchor="t" bIns="0" lIns="0" spcFirstLastPara="1" rIns="0" wrap="square" tIns="0">
            <a:noAutofit/>
          </a:bodyPr>
          <a:lstStyle/>
          <a:p>
            <a:pPr indent="-342900" lvl="0" marL="457200" marR="0" rtl="0" algn="l">
              <a:lnSpc>
                <a:spcPct val="115000"/>
              </a:lnSpc>
              <a:spcBef>
                <a:spcPts val="600"/>
              </a:spcBef>
              <a:spcAft>
                <a:spcPts val="0"/>
              </a:spcAft>
              <a:buSzPts val="1800"/>
              <a:buChar char="⬡"/>
            </a:pPr>
            <a:r>
              <a:rPr lang="en" sz="1800"/>
              <a:t>ReLU (Rectified Linear Unit):</a:t>
            </a:r>
            <a:endParaRPr sz="1800"/>
          </a:p>
          <a:p>
            <a:pPr indent="-342900" lvl="1" marL="914400" marR="0" rtl="0" algn="l">
              <a:lnSpc>
                <a:spcPct val="115000"/>
              </a:lnSpc>
              <a:spcBef>
                <a:spcPts val="0"/>
              </a:spcBef>
              <a:spcAft>
                <a:spcPts val="0"/>
              </a:spcAft>
              <a:buSzPts val="1800"/>
              <a:buChar char="∙"/>
            </a:pPr>
            <a:r>
              <a:rPr lang="en" sz="1800"/>
              <a:t>Used throughout the network in convolutional and dense layers to introduce non-linearity.</a:t>
            </a:r>
            <a:endParaRPr sz="1800"/>
          </a:p>
          <a:p>
            <a:pPr indent="-342900" lvl="1" marL="914400" marR="0" rtl="0" algn="l">
              <a:lnSpc>
                <a:spcPct val="115000"/>
              </a:lnSpc>
              <a:spcBef>
                <a:spcPts val="0"/>
              </a:spcBef>
              <a:spcAft>
                <a:spcPts val="0"/>
              </a:spcAft>
              <a:buSzPts val="1800"/>
              <a:buChar char="∙"/>
            </a:pPr>
            <a:r>
              <a:rPr lang="en" sz="1800"/>
              <a:t>ReLU ensures only positive values pass while zeroing out negative values.</a:t>
            </a:r>
            <a:endParaRPr sz="1800"/>
          </a:p>
          <a:p>
            <a:pPr indent="-342900" lvl="0" marL="457200" marR="0" rtl="0" algn="l">
              <a:lnSpc>
                <a:spcPct val="115000"/>
              </a:lnSpc>
              <a:spcBef>
                <a:spcPts val="0"/>
              </a:spcBef>
              <a:spcAft>
                <a:spcPts val="0"/>
              </a:spcAft>
              <a:buSzPts val="1800"/>
              <a:buChar char="⬡"/>
            </a:pPr>
            <a:r>
              <a:rPr lang="en" sz="1800"/>
              <a:t>Sigmoid:</a:t>
            </a:r>
            <a:endParaRPr sz="1800"/>
          </a:p>
          <a:p>
            <a:pPr indent="-342900" lvl="1" marL="914400" marR="0" rtl="0" algn="l">
              <a:lnSpc>
                <a:spcPct val="115000"/>
              </a:lnSpc>
              <a:spcBef>
                <a:spcPts val="0"/>
              </a:spcBef>
              <a:spcAft>
                <a:spcPts val="0"/>
              </a:spcAft>
              <a:buSzPts val="1800"/>
              <a:buChar char="∙"/>
            </a:pPr>
            <a:r>
              <a:rPr lang="en" sz="1800"/>
              <a:t>Used when you have binary classification.</a:t>
            </a:r>
            <a:endParaRPr sz="1800"/>
          </a:p>
          <a:p>
            <a:pPr indent="-342900" lvl="1" marL="914400" marR="0" rtl="0" algn="l">
              <a:lnSpc>
                <a:spcPct val="115000"/>
              </a:lnSpc>
              <a:spcBef>
                <a:spcPts val="0"/>
              </a:spcBef>
              <a:spcAft>
                <a:spcPts val="0"/>
              </a:spcAft>
              <a:buSzPts val="1800"/>
              <a:buChar char="∙"/>
            </a:pPr>
            <a:r>
              <a:rPr lang="en" sz="1800"/>
              <a:t>The sigmoid function outputs a value between 0 and 1, making it suitable for representing probabilities.</a:t>
            </a:r>
            <a:endParaRPr sz="1800"/>
          </a:p>
          <a:p>
            <a:pPr indent="-342900" lvl="1" marL="914400" marR="0" rtl="0" algn="l">
              <a:lnSpc>
                <a:spcPct val="115000"/>
              </a:lnSpc>
              <a:spcBef>
                <a:spcPts val="0"/>
              </a:spcBef>
              <a:spcAft>
                <a:spcPts val="0"/>
              </a:spcAft>
              <a:buSzPts val="1800"/>
              <a:buChar char="∙"/>
            </a:pPr>
            <a:r>
              <a:rPr lang="en" sz="1800"/>
              <a:t>The output can be interpreted as the likelihood of a sample belonging to the positive class in binary classification.</a:t>
            </a:r>
            <a:endParaRPr sz="1800"/>
          </a:p>
          <a:p>
            <a:pPr indent="-342900" lvl="1" marL="914400" marR="0" rtl="0" algn="l">
              <a:lnSpc>
                <a:spcPct val="115000"/>
              </a:lnSpc>
              <a:spcBef>
                <a:spcPts val="0"/>
              </a:spcBef>
              <a:spcAft>
                <a:spcPts val="0"/>
              </a:spcAft>
              <a:buSzPts val="1800"/>
              <a:buChar char="∙"/>
            </a:pPr>
            <a:r>
              <a:t/>
            </a:r>
            <a:endParaRPr sz="1800"/>
          </a:p>
          <a:p>
            <a:pPr indent="-342900" lvl="1" marL="914400" marR="0" rtl="0" algn="l">
              <a:lnSpc>
                <a:spcPct val="115000"/>
              </a:lnSpc>
              <a:spcBef>
                <a:spcPts val="0"/>
              </a:spcBef>
              <a:spcAft>
                <a:spcPts val="0"/>
              </a:spcAft>
              <a:buSzPts val="1800"/>
              <a:buChar char="∙"/>
            </a:pPr>
            <a:r>
              <a:t/>
            </a:r>
            <a:endParaRPr sz="1800"/>
          </a:p>
        </p:txBody>
      </p:sp>
      <p:sp>
        <p:nvSpPr>
          <p:cNvPr id="123" name="Google Shape;123;p20"/>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24" name="Google Shape;124;p2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580550" y="205975"/>
            <a:ext cx="6014400" cy="857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Training Process</a:t>
            </a:r>
            <a:endParaRPr/>
          </a:p>
        </p:txBody>
      </p:sp>
      <p:sp>
        <p:nvSpPr>
          <p:cNvPr id="130" name="Google Shape;130;p21"/>
          <p:cNvSpPr txBox="1"/>
          <p:nvPr>
            <p:ph idx="1" type="body"/>
          </p:nvPr>
        </p:nvSpPr>
        <p:spPr>
          <a:xfrm>
            <a:off x="277550" y="1213800"/>
            <a:ext cx="6317400" cy="3161700"/>
          </a:xfrm>
          <a:prstGeom prst="rect">
            <a:avLst/>
          </a:prstGeom>
        </p:spPr>
        <p:txBody>
          <a:bodyPr anchorCtr="0" anchor="t" bIns="0" lIns="0" spcFirstLastPara="1" rIns="0" wrap="square" tIns="0">
            <a:noAutofit/>
          </a:bodyPr>
          <a:lstStyle/>
          <a:p>
            <a:pPr indent="-342900" lvl="0" marL="457200" marR="0" rtl="0" algn="l">
              <a:lnSpc>
                <a:spcPct val="115000"/>
              </a:lnSpc>
              <a:spcBef>
                <a:spcPts val="600"/>
              </a:spcBef>
              <a:spcAft>
                <a:spcPts val="0"/>
              </a:spcAft>
              <a:buSzPts val="1800"/>
              <a:buChar char="⬡"/>
            </a:pPr>
            <a:r>
              <a:rPr lang="en" sz="1800"/>
              <a:t>Adam Optimizer: My code uses the Adam optimizer, which is popular due to its adaptive learning rate and fast convergence properties. It's particularly useful in deep learning because it combines the benefits of two other optimizers, RMSProp and SGD, ensuring stable and efficient training.</a:t>
            </a:r>
            <a:endParaRPr sz="1800"/>
          </a:p>
          <a:p>
            <a:pPr indent="-342900" lvl="0" marL="457200" marR="0" rtl="0" algn="l">
              <a:lnSpc>
                <a:spcPct val="115000"/>
              </a:lnSpc>
              <a:spcBef>
                <a:spcPts val="0"/>
              </a:spcBef>
              <a:spcAft>
                <a:spcPts val="0"/>
              </a:spcAft>
              <a:buSzPts val="1800"/>
              <a:buChar char="⬡"/>
            </a:pPr>
            <a:r>
              <a:rPr lang="en" sz="1800"/>
              <a:t>Learning Rate: The Adam optimizer typically uses a default learning rate of 0.001, which balances learning speed and convergence. You can confirm this value or any modifications if your code explicitly sets it.</a:t>
            </a:r>
            <a:endParaRPr sz="1800"/>
          </a:p>
        </p:txBody>
      </p:sp>
      <p:sp>
        <p:nvSpPr>
          <p:cNvPr id="131" name="Google Shape;131;p21"/>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32" name="Google Shape;132;p2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